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56" r:id="rId3"/>
    <p:sldId id="400" r:id="rId4"/>
    <p:sldId id="401" r:id="rId5"/>
    <p:sldId id="406" r:id="rId6"/>
    <p:sldId id="402" r:id="rId7"/>
    <p:sldId id="405" r:id="rId8"/>
    <p:sldId id="403" r:id="rId9"/>
    <p:sldId id="407" r:id="rId10"/>
    <p:sldId id="408" r:id="rId11"/>
    <p:sldId id="409" r:id="rId12"/>
    <p:sldId id="374" r:id="rId13"/>
  </p:sldIdLst>
  <p:sldSz cx="12192000" cy="6858000"/>
  <p:notesSz cx="6858000" cy="9144000"/>
  <p:embeddedFontLst>
    <p:embeddedFont>
      <p:font typeface="맑은 고딕" panose="020B0503020000020004" pitchFamily="34" charset="-127"/>
      <p:regular r:id="rId15"/>
      <p:bold r:id="rId16"/>
    </p:embeddedFont>
    <p:embeddedFont>
      <p:font typeface="Pretendard ExtraBold" panose="02000503000000020004" pitchFamily="2" charset="-127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Pretendard" panose="02000503000000020004" pitchFamily="2" charset="-127"/>
      <p:regular r:id="rId28"/>
      <p:bold r:id="rId29"/>
    </p:embeddedFont>
    <p:embeddedFont>
      <p:font typeface="Pretendard Black" panose="02000503000000020004" pitchFamily="2" charset="-127"/>
      <p:bold r:id="rId30"/>
    </p:embeddedFont>
    <p:embeddedFont>
      <p:font typeface="Pretendard Medium" panose="02000503000000020004" pitchFamily="2" charset="-127"/>
      <p:regular r:id="rId31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121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8"/>
    <p:restoredTop sz="94767"/>
  </p:normalViewPr>
  <p:slideViewPr>
    <p:cSldViewPr snapToGrid="0">
      <p:cViewPr varScale="1">
        <p:scale>
          <a:sx n="143" d="100"/>
          <a:sy n="143" d="100"/>
        </p:scale>
        <p:origin x="9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23BD4-9269-4234-B535-4A8ED134DD62}" type="datetimeFigureOut">
              <a:rPr lang="ko-KR" altLang="en-US" smtClean="0"/>
              <a:t>2023. 9. 11.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3B76E-E381-400A-816C-9E76DB2336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503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5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230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2023. 9. 11.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클래스의 이해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생성자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014DA4-2FBB-8301-E505-9043305DD070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#2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31B51-E926-5AFE-FCCB-CC05E551A8D4}"/>
              </a:ext>
            </a:extLst>
          </p:cNvPr>
          <p:cNvSpPr txBox="1"/>
          <p:nvPr/>
        </p:nvSpPr>
        <p:spPr>
          <a:xfrm>
            <a:off x="408305" y="2807169"/>
            <a:ext cx="11375388" cy="1136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앞서 만들었던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Person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클래스를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생성자 함수를 추가하여 만들어보자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3513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5077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실습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일기장 프로그램에 클래스 적용하기</a:t>
            </a:r>
          </a:p>
        </p:txBody>
      </p:sp>
    </p:spTree>
    <p:extLst>
      <p:ext uri="{BB962C8B-B14F-4D97-AF65-F5344CB8AC3E}">
        <p14:creationId xmlns:p14="http://schemas.microsoft.com/office/powerpoint/2010/main" val="2416914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You!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76437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3158730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1715534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클래스 생성자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030414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1959191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클래스 정의하기</a:t>
              </a:r>
              <a:endParaRPr lang="en-US" altLang="ko-KR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0A7CDB1C-FDA5-9BAF-4DCB-873DF1FB4B28}"/>
              </a:ext>
            </a:extLst>
          </p:cNvPr>
          <p:cNvGrpSpPr/>
          <p:nvPr/>
        </p:nvGrpSpPr>
        <p:grpSpPr>
          <a:xfrm>
            <a:off x="561701" y="4287046"/>
            <a:ext cx="11068593" cy="828540"/>
            <a:chOff x="561704" y="4646111"/>
            <a:chExt cx="11068593" cy="140299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DA5A5C75-EC6F-C88E-09CA-56F5628DA857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93048F0-66A5-A60C-EB99-99CDA76D27D7}"/>
                </a:ext>
              </a:extLst>
            </p:cNvPr>
            <p:cNvSpPr txBox="1"/>
            <p:nvPr/>
          </p:nvSpPr>
          <p:spPr>
            <a:xfrm>
              <a:off x="746431" y="4982791"/>
              <a:ext cx="4676280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실습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: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일기장 프로그램에 클래스 적용하기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정의하기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304353-B2C8-E5B4-35FE-15D24D2AAAB9}"/>
              </a:ext>
            </a:extLst>
          </p:cNvPr>
          <p:cNvSpPr txBox="1"/>
          <p:nvPr/>
        </p:nvSpPr>
        <p:spPr>
          <a:xfrm>
            <a:off x="408306" y="1283671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클래스는 어떻게 만들까</a:t>
            </a:r>
            <a:r>
              <a:rPr lang="en-US" altLang="ko-KR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  <a:endParaRPr lang="en-US" altLang="ko-KR" sz="3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pic>
        <p:nvPicPr>
          <p:cNvPr id="13" name="그림 1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2674360D-498D-A2DF-1A98-188DC04AB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4499" y="2422411"/>
            <a:ext cx="6223000" cy="3429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423C1E-5D9B-BD1E-6956-873421263489}"/>
              </a:ext>
            </a:extLst>
          </p:cNvPr>
          <p:cNvSpPr txBox="1"/>
          <p:nvPr/>
        </p:nvSpPr>
        <p:spPr>
          <a:xfrm>
            <a:off x="5544412" y="4188719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000" dirty="0">
                <a:solidFill>
                  <a:srgbClr val="FF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인스턴스</a:t>
            </a:r>
            <a:r>
              <a:rPr kumimoji="1" lang="ko-KR" altLang="en-US" sz="2000" dirty="0">
                <a:solidFill>
                  <a:srgbClr val="FF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생성</a:t>
            </a:r>
            <a:endParaRPr kumimoji="1" lang="ko-Kore-KR" altLang="en-US" sz="2000" dirty="0">
              <a:solidFill>
                <a:srgbClr val="FF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7" name="오른쪽 중괄호[R] 6">
            <a:extLst>
              <a:ext uri="{FF2B5EF4-FFF2-40B4-BE49-F238E27FC236}">
                <a16:creationId xmlns:a16="http://schemas.microsoft.com/office/drawing/2014/main" id="{F3F99998-C086-1B96-4273-8570D54B5DCF}"/>
              </a:ext>
            </a:extLst>
          </p:cNvPr>
          <p:cNvSpPr/>
          <p:nvPr/>
        </p:nvSpPr>
        <p:spPr>
          <a:xfrm>
            <a:off x="5188012" y="4188719"/>
            <a:ext cx="356400" cy="400110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6986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D3A8C4A-E675-1396-9D7C-F92C6D3CDB49}"/>
              </a:ext>
            </a:extLst>
          </p:cNvPr>
          <p:cNvSpPr/>
          <p:nvPr/>
        </p:nvSpPr>
        <p:spPr>
          <a:xfrm>
            <a:off x="408306" y="2357097"/>
            <a:ext cx="11375388" cy="3650086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98A575-2208-1013-90B5-FCE7B3B8D14F}"/>
              </a:ext>
            </a:extLst>
          </p:cNvPr>
          <p:cNvSpPr txBox="1"/>
          <p:nvPr/>
        </p:nvSpPr>
        <p:spPr>
          <a:xfrm>
            <a:off x="408305" y="2397974"/>
            <a:ext cx="11375387" cy="347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i="1" dirty="0">
                <a:solidFill>
                  <a:srgbClr val="C792E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" altLang="ko-Kore-KR" sz="2000" dirty="0">
                <a:solidFill>
                  <a:srgbClr val="FFCB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Dog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b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age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" altLang="ko-Kore-KR" sz="2000" dirty="0">
                <a:solidFill>
                  <a:srgbClr val="F78C6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" altLang="ko-Kore-KR" sz="2000" dirty="0">
                <a:solidFill>
                  <a:srgbClr val="F78C6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ko-Kore-KR" sz="2000" dirty="0">
                <a:solidFill>
                  <a:srgbClr val="F78C6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breed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b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ko-Kore-KR" sz="2000" dirty="0" err="1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fur_color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""</a:t>
            </a:r>
            <a:b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ko-Kore-KR" sz="2000" i="1" dirty="0">
                <a:solidFill>
                  <a:srgbClr val="C792E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" altLang="ko-Kore-KR" sz="2000" dirty="0">
                <a:solidFill>
                  <a:srgbClr val="82AA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run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ko-Kore-KR" sz="2000" i="1" dirty="0">
                <a:solidFill>
                  <a:srgbClr val="FF537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" altLang="ko-Kore-KR" sz="2000" i="1" dirty="0">
                <a:solidFill>
                  <a:srgbClr val="82AA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ko-Kore-KR" sz="200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" altLang="ko-Kore-KR" sz="2000" dirty="0" err="1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" altLang="ko-Kore-KR" sz="2000" dirty="0" err="1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 </a:t>
            </a: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": </a:t>
            </a:r>
            <a:r>
              <a:rPr lang="ko-KR" altLang="en-US" sz="2000" dirty="0" err="1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헥헥</a:t>
            </a:r>
            <a:r>
              <a:rPr lang="en-US" altLang="ko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altLang="ko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altLang="ko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altLang="ko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altLang="ko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ko-Kore-KR" sz="2000" i="1" dirty="0">
                <a:solidFill>
                  <a:srgbClr val="C792E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" altLang="ko-Kore-KR" sz="2000" dirty="0">
                <a:solidFill>
                  <a:srgbClr val="82AA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bark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ko-Kore-KR" sz="2000" i="1" dirty="0">
                <a:solidFill>
                  <a:srgbClr val="FF537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" altLang="ko-Kore-KR" sz="2000" i="1" dirty="0">
                <a:solidFill>
                  <a:srgbClr val="82AA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ko-Kore-KR" sz="2000" i="1" dirty="0" err="1">
                <a:solidFill>
                  <a:srgbClr val="FF537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" altLang="ko-Kore-KR" sz="2000" dirty="0" err="1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" altLang="ko-Kore-KR" sz="2000" dirty="0" err="1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 </a:t>
            </a: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": </a:t>
            </a:r>
            <a:r>
              <a:rPr lang="ko-KR" altLang="en-US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멍멍</a:t>
            </a:r>
            <a:r>
              <a:rPr lang="en-US" altLang="ko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altLang="ko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ko-KR" altLang="en-US" sz="2000" dirty="0">
              <a:solidFill>
                <a:srgbClr val="EEFFFF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정의하기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304353-B2C8-E5B4-35FE-15D24D2AAAB9}"/>
              </a:ext>
            </a:extLst>
          </p:cNvPr>
          <p:cNvSpPr txBox="1"/>
          <p:nvPr/>
        </p:nvSpPr>
        <p:spPr>
          <a:xfrm>
            <a:off x="408306" y="1283671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클래스는 어떻게 만들까</a:t>
            </a:r>
            <a:r>
              <a:rPr lang="en-US" altLang="ko-KR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  <a:endParaRPr lang="en-US" altLang="ko-KR" sz="3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6" name="오른쪽 중괄호[R] 5">
            <a:extLst>
              <a:ext uri="{FF2B5EF4-FFF2-40B4-BE49-F238E27FC236}">
                <a16:creationId xmlns:a16="http://schemas.microsoft.com/office/drawing/2014/main" id="{84BA3E57-36D4-CEC8-BF16-ADB87F3264D5}"/>
              </a:ext>
            </a:extLst>
          </p:cNvPr>
          <p:cNvSpPr/>
          <p:nvPr/>
        </p:nvSpPr>
        <p:spPr>
          <a:xfrm>
            <a:off x="3233706" y="2765312"/>
            <a:ext cx="356400" cy="1189014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C67349-B124-8DFA-8C4C-CDBF7A9961A0}"/>
              </a:ext>
            </a:extLst>
          </p:cNvPr>
          <p:cNvSpPr txBox="1"/>
          <p:nvPr/>
        </p:nvSpPr>
        <p:spPr>
          <a:xfrm>
            <a:off x="3633378" y="3175153"/>
            <a:ext cx="1638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solidFill>
                  <a:srgbClr val="C00000"/>
                </a:solidFill>
              </a:rPr>
              <a:t>Class Attributes</a:t>
            </a:r>
            <a:endParaRPr kumimoji="1" lang="ko-Kore-KR" altLang="en-US" dirty="0">
              <a:solidFill>
                <a:srgbClr val="C00000"/>
              </a:solidFill>
            </a:endParaRPr>
          </a:p>
        </p:txBody>
      </p:sp>
      <p:sp>
        <p:nvSpPr>
          <p:cNvPr id="10" name="오른쪽 중괄호[R] 9">
            <a:extLst>
              <a:ext uri="{FF2B5EF4-FFF2-40B4-BE49-F238E27FC236}">
                <a16:creationId xmlns:a16="http://schemas.microsoft.com/office/drawing/2014/main" id="{B7F5F770-8EE8-258C-B5A7-008709688CA6}"/>
              </a:ext>
            </a:extLst>
          </p:cNvPr>
          <p:cNvSpPr/>
          <p:nvPr/>
        </p:nvSpPr>
        <p:spPr>
          <a:xfrm rot="16200000">
            <a:off x="2425063" y="1960670"/>
            <a:ext cx="412217" cy="1205070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E80B89-60B6-1E85-3588-070ABC568511}"/>
              </a:ext>
            </a:extLst>
          </p:cNvPr>
          <p:cNvSpPr txBox="1"/>
          <p:nvPr/>
        </p:nvSpPr>
        <p:spPr>
          <a:xfrm>
            <a:off x="1953838" y="2008204"/>
            <a:ext cx="135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solidFill>
                  <a:srgbClr val="C00000"/>
                </a:solidFill>
              </a:rPr>
              <a:t>Initial values</a:t>
            </a:r>
            <a:endParaRPr kumimoji="1" lang="ko-Kore-KR" altLang="en-US" dirty="0">
              <a:solidFill>
                <a:srgbClr val="C00000"/>
              </a:solidFill>
            </a:endParaRPr>
          </a:p>
        </p:txBody>
      </p:sp>
      <p:sp>
        <p:nvSpPr>
          <p:cNvPr id="12" name="오른쪽 중괄호[R] 11">
            <a:extLst>
              <a:ext uri="{FF2B5EF4-FFF2-40B4-BE49-F238E27FC236}">
                <a16:creationId xmlns:a16="http://schemas.microsoft.com/office/drawing/2014/main" id="{6CB248E4-0993-72D1-F8D8-D42D1327676B}"/>
              </a:ext>
            </a:extLst>
          </p:cNvPr>
          <p:cNvSpPr/>
          <p:nvPr/>
        </p:nvSpPr>
        <p:spPr>
          <a:xfrm>
            <a:off x="5678161" y="4323719"/>
            <a:ext cx="356400" cy="1432994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5D7C40-E7DC-58F1-C9AE-46021F836A5A}"/>
              </a:ext>
            </a:extLst>
          </p:cNvPr>
          <p:cNvSpPr txBox="1"/>
          <p:nvPr/>
        </p:nvSpPr>
        <p:spPr>
          <a:xfrm>
            <a:off x="6095998" y="4855550"/>
            <a:ext cx="1547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solidFill>
                  <a:srgbClr val="C00000"/>
                </a:solidFill>
              </a:rPr>
              <a:t>Class Methods</a:t>
            </a:r>
            <a:endParaRPr kumimoji="1" lang="ko-Kore-KR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997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정의하기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304353-B2C8-E5B4-35FE-15D24D2AAAB9}"/>
              </a:ext>
            </a:extLst>
          </p:cNvPr>
          <p:cNvSpPr txBox="1"/>
          <p:nvPr/>
        </p:nvSpPr>
        <p:spPr>
          <a:xfrm>
            <a:off x="408306" y="1283671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클래스의 속성과 메소드는 어떻게 접근할까</a:t>
            </a:r>
            <a:endParaRPr lang="en-US" altLang="ko-KR" sz="3600" dirty="0"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305A5FA-3195-72E2-9546-690848BBBFB3}"/>
              </a:ext>
            </a:extLst>
          </p:cNvPr>
          <p:cNvGrpSpPr/>
          <p:nvPr/>
        </p:nvGrpSpPr>
        <p:grpSpPr>
          <a:xfrm>
            <a:off x="3711388" y="3065306"/>
            <a:ext cx="4769224" cy="2143210"/>
            <a:chOff x="3254187" y="2962835"/>
            <a:chExt cx="4769224" cy="214321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C36E0E0-5132-9367-0F75-D63C45295D2B}"/>
                </a:ext>
              </a:extLst>
            </p:cNvPr>
            <p:cNvSpPr/>
            <p:nvPr/>
          </p:nvSpPr>
          <p:spPr>
            <a:xfrm>
              <a:off x="3254188" y="2962835"/>
              <a:ext cx="4769223" cy="914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ore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인스턴스</a:t>
              </a:r>
              <a:r>
                <a:rPr kumimoji="1" lang="ko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이름</a:t>
              </a:r>
              <a:r>
                <a:rPr kumimoji="1" lang="en-US" altLang="ko-KR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r>
                <a:rPr kumimoji="1" lang="ko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속성 이름</a:t>
              </a:r>
              <a:endParaRPr kumimoji="1" lang="ko-Kore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7F3557B7-9491-B21F-53DA-D845F444B44A}"/>
                </a:ext>
              </a:extLst>
            </p:cNvPr>
            <p:cNvSpPr/>
            <p:nvPr/>
          </p:nvSpPr>
          <p:spPr>
            <a:xfrm>
              <a:off x="3254187" y="4191645"/>
              <a:ext cx="4769223" cy="9144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ore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인스턴스</a:t>
              </a:r>
              <a:r>
                <a:rPr kumimoji="1" lang="ko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이름</a:t>
              </a:r>
              <a:r>
                <a:rPr kumimoji="1" lang="en-US" altLang="ko-KR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r>
                <a:rPr kumimoji="1" lang="ko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메소드 이름</a:t>
              </a:r>
              <a:endParaRPr kumimoji="1" lang="ko-Kore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5183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D3A8C4A-E675-1396-9D7C-F92C6D3CDB49}"/>
              </a:ext>
            </a:extLst>
          </p:cNvPr>
          <p:cNvSpPr/>
          <p:nvPr/>
        </p:nvSpPr>
        <p:spPr>
          <a:xfrm>
            <a:off x="408306" y="2357097"/>
            <a:ext cx="11375388" cy="3650086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98A575-2208-1013-90B5-FCE7B3B8D14F}"/>
              </a:ext>
            </a:extLst>
          </p:cNvPr>
          <p:cNvSpPr txBox="1"/>
          <p:nvPr/>
        </p:nvSpPr>
        <p:spPr>
          <a:xfrm>
            <a:off x="408305" y="2397974"/>
            <a:ext cx="11375387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sz="2000" i="1" dirty="0">
                <a:solidFill>
                  <a:srgbClr val="C792E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__name__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'__main__'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ko-Kore-KR" sz="2000" i="1" dirty="0">
                <a:solidFill>
                  <a:srgbClr val="C792E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" altLang="ko-Kore-KR" sz="2000" dirty="0">
                <a:solidFill>
                  <a:srgbClr val="82AA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dog1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" altLang="ko-Kore-KR" sz="2000" dirty="0">
                <a:solidFill>
                  <a:srgbClr val="82AA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Dog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dog1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ko-KR" altLang="en-US" sz="2000" dirty="0" err="1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산체</a:t>
            </a:r>
            <a:r>
              <a:rPr lang="en-US" altLang="ko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en-US" altLang="ko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altLang="ko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dog1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age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" altLang="ko-Kore-KR" sz="2000" dirty="0">
                <a:solidFill>
                  <a:srgbClr val="F78C6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" altLang="ko-Kore-KR" sz="2000" dirty="0">
                <a:solidFill>
                  <a:srgbClr val="F78C6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" altLang="ko-Kore-KR" sz="2000" dirty="0">
                <a:solidFill>
                  <a:srgbClr val="F78C6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dog1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breed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ko-KR" altLang="en-US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치와와</a:t>
            </a:r>
            <a:r>
              <a:rPr lang="en-US" altLang="ko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en-US" altLang="ko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altLang="ko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dog1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fur_color 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" altLang="ko-Kore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ko-KR" altLang="en-US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갈색</a:t>
            </a:r>
            <a:r>
              <a:rPr lang="en-US" altLang="ko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en-US" altLang="ko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altLang="ko-KR" sz="2000" dirty="0">
                <a:solidFill>
                  <a:srgbClr val="C3E88D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dog1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" altLang="ko-Kore-KR" sz="2000" dirty="0">
                <a:solidFill>
                  <a:srgbClr val="82AA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run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" altLang="ko-Kore-KR" sz="2000" i="1" dirty="0">
                <a:solidFill>
                  <a:srgbClr val="61616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ko-KR" altLang="en-US" sz="2000" i="1" dirty="0">
                <a:solidFill>
                  <a:srgbClr val="61616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출력 결과 </a:t>
            </a:r>
            <a:r>
              <a:rPr lang="en-US" altLang="ko-KR" sz="2000" i="1" dirty="0">
                <a:solidFill>
                  <a:srgbClr val="61616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"</a:t>
            </a:r>
            <a:r>
              <a:rPr lang="ko-KR" altLang="en-US" sz="2000" i="1" dirty="0" err="1">
                <a:solidFill>
                  <a:srgbClr val="61616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산체</a:t>
            </a:r>
            <a:r>
              <a:rPr lang="en-US" altLang="ko-KR" sz="2000" i="1" dirty="0">
                <a:solidFill>
                  <a:srgbClr val="61616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ko-KR" altLang="en-US" sz="2000" i="1" dirty="0" err="1">
                <a:solidFill>
                  <a:srgbClr val="61616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헥헥</a:t>
            </a:r>
            <a:r>
              <a:rPr lang="en-US" altLang="ko-KR" sz="2000" i="1" dirty="0">
                <a:solidFill>
                  <a:srgbClr val="61616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br>
              <a:rPr lang="en-US" altLang="ko-KR" sz="2000" i="1" dirty="0">
                <a:solidFill>
                  <a:srgbClr val="61616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altLang="ko-KR" sz="2000" i="1" dirty="0">
                <a:solidFill>
                  <a:srgbClr val="61616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altLang="ko-KR" sz="2000" i="1" dirty="0">
                <a:solidFill>
                  <a:srgbClr val="61616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altLang="ko-KR" sz="2000" i="1" dirty="0">
                <a:solidFill>
                  <a:srgbClr val="61616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" altLang="ko-Kore-KR" sz="2000" dirty="0">
                <a:solidFill>
                  <a:srgbClr val="82AA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" altLang="ko-Kore-KR" sz="2000" dirty="0">
                <a:solidFill>
                  <a:srgbClr val="89DD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" altLang="ko-Kore-KR" sz="2000" dirty="0">
              <a:solidFill>
                <a:srgbClr val="EEFFFF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정의하기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304353-B2C8-E5B4-35FE-15D24D2AAAB9}"/>
              </a:ext>
            </a:extLst>
          </p:cNvPr>
          <p:cNvSpPr txBox="1"/>
          <p:nvPr/>
        </p:nvSpPr>
        <p:spPr>
          <a:xfrm>
            <a:off x="408306" y="1283671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클래스는 어떻게 만들까</a:t>
            </a:r>
            <a:r>
              <a:rPr lang="en-US" altLang="ko-KR" sz="36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  <a:endParaRPr lang="en-US" altLang="ko-KR" sz="3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2" name="오른쪽 중괄호[R] 1">
            <a:extLst>
              <a:ext uri="{FF2B5EF4-FFF2-40B4-BE49-F238E27FC236}">
                <a16:creationId xmlns:a16="http://schemas.microsoft.com/office/drawing/2014/main" id="{F4B8AD15-AAC9-ED00-C4B5-25213F07DA94}"/>
              </a:ext>
            </a:extLst>
          </p:cNvPr>
          <p:cNvSpPr/>
          <p:nvPr/>
        </p:nvSpPr>
        <p:spPr>
          <a:xfrm>
            <a:off x="5080673" y="3428999"/>
            <a:ext cx="356400" cy="985553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95A7B1-EAB2-2A89-D6B9-51263F61BE31}"/>
              </a:ext>
            </a:extLst>
          </p:cNvPr>
          <p:cNvSpPr txBox="1"/>
          <p:nvPr/>
        </p:nvSpPr>
        <p:spPr>
          <a:xfrm>
            <a:off x="5437073" y="3737109"/>
            <a:ext cx="154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solidFill>
                  <a:srgbClr val="C00000"/>
                </a:solidFill>
              </a:rPr>
              <a:t>Object </a:t>
            </a:r>
            <a:r>
              <a:rPr kumimoji="1" lang="ko-KR" altLang="en-US" dirty="0">
                <a:solidFill>
                  <a:srgbClr val="C00000"/>
                </a:solidFill>
              </a:rPr>
              <a:t>초기화</a:t>
            </a:r>
            <a:endParaRPr kumimoji="1" lang="ko-Kore-KR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109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정의하기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014DA4-2FBB-8301-E505-9043305DD070}"/>
              </a:ext>
            </a:extLst>
          </p:cNvPr>
          <p:cNvSpPr txBox="1"/>
          <p:nvPr/>
        </p:nvSpPr>
        <p:spPr>
          <a:xfrm>
            <a:off x="408306" y="2094369"/>
            <a:ext cx="113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실습 </a:t>
            </a:r>
            <a:r>
              <a:rPr lang="en-US" altLang="ko-KR" sz="36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#1</a:t>
            </a:r>
            <a:endParaRPr lang="ko-KR" altLang="en-US" sz="3600" b="1" dirty="0">
              <a:effectLst/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31B51-E926-5AFE-FCCB-CC05E551A8D4}"/>
              </a:ext>
            </a:extLst>
          </p:cNvPr>
          <p:cNvSpPr txBox="1"/>
          <p:nvPr/>
        </p:nvSpPr>
        <p:spPr>
          <a:xfrm>
            <a:off x="408305" y="2807169"/>
            <a:ext cx="11375388" cy="1136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다음 조건에 맞는 코드를 작성하여 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이름과 나이를 속성으로 갖고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자기소개를 하는 메소드를 가진 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Person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클래스를 만들어보자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021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생성자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1AC8F3-5A0E-3C57-6658-4F684836D5A1}"/>
              </a:ext>
            </a:extLst>
          </p:cNvPr>
          <p:cNvSpPr txBox="1"/>
          <p:nvPr/>
        </p:nvSpPr>
        <p:spPr>
          <a:xfrm>
            <a:off x="408306" y="2984030"/>
            <a:ext cx="113753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클래스는 만들 때</a:t>
            </a:r>
            <a:r>
              <a:rPr lang="en-US" altLang="ko-KR" sz="28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,</a:t>
            </a:r>
            <a:r>
              <a:rPr lang="ko-KR" altLang="en-US" sz="28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 자동으로 초기화까지 해주는 방법은 없을까</a:t>
            </a:r>
            <a:r>
              <a:rPr lang="en-US" altLang="ko-KR" sz="2800" dirty="0"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?</a:t>
            </a:r>
            <a:endParaRPr lang="en-US" altLang="ko-KR" sz="28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F41AB6-DDD4-FABF-3B82-3DEC98E74F27}"/>
              </a:ext>
            </a:extLst>
          </p:cNvPr>
          <p:cNvSpPr txBox="1"/>
          <p:nvPr/>
        </p:nvSpPr>
        <p:spPr>
          <a:xfrm>
            <a:off x="1057600" y="3577195"/>
            <a:ext cx="100767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b="1" dirty="0">
                <a:solidFill>
                  <a:srgbClr val="C00000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생성자를 이용해서 인스턴스 생성과 동시에 초기화까지 해주자</a:t>
            </a:r>
            <a:r>
              <a:rPr kumimoji="1" lang="en-US" altLang="ko-KR" sz="3200" b="1" dirty="0">
                <a:solidFill>
                  <a:srgbClr val="C00000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!</a:t>
            </a:r>
            <a:endParaRPr kumimoji="1" lang="ko-Kore-KR" altLang="en-US" sz="3200" b="1" dirty="0">
              <a:solidFill>
                <a:srgbClr val="C00000"/>
              </a:solidFill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9795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AC9B6F1E-A685-70FB-41F0-CAA00CC515C9}"/>
              </a:ext>
            </a:extLst>
          </p:cNvPr>
          <p:cNvGrpSpPr/>
          <p:nvPr/>
        </p:nvGrpSpPr>
        <p:grpSpPr>
          <a:xfrm>
            <a:off x="408305" y="1190461"/>
            <a:ext cx="11375389" cy="1979869"/>
            <a:chOff x="408305" y="2357097"/>
            <a:chExt cx="11375389" cy="197986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D3A8C4A-E675-1396-9D7C-F92C6D3CDB49}"/>
                </a:ext>
              </a:extLst>
            </p:cNvPr>
            <p:cNvSpPr/>
            <p:nvPr/>
          </p:nvSpPr>
          <p:spPr>
            <a:xfrm>
              <a:off x="408306" y="2357097"/>
              <a:ext cx="11375388" cy="1979869"/>
            </a:xfrm>
            <a:prstGeom prst="rect">
              <a:avLst/>
            </a:prstGeom>
            <a:solidFill>
              <a:srgbClr val="212121"/>
            </a:solidFill>
            <a:ln>
              <a:solidFill>
                <a:srgbClr val="2121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B98A575-2208-1013-90B5-FCE7B3B8D14F}"/>
                </a:ext>
              </a:extLst>
            </p:cNvPr>
            <p:cNvSpPr txBox="1"/>
            <p:nvPr/>
          </p:nvSpPr>
          <p:spPr>
            <a:xfrm>
              <a:off x="408305" y="2377535"/>
              <a:ext cx="11375387" cy="1938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 altLang="ko-Kore-KR" sz="2000" i="1" dirty="0">
                  <a:solidFill>
                    <a:srgbClr val="C792EA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class </a:t>
              </a:r>
              <a:r>
                <a:rPr lang="en" altLang="ko-Kore-KR" sz="2000" dirty="0">
                  <a:solidFill>
                    <a:srgbClr val="FFCB6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Dog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b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" altLang="ko-Kore-KR" sz="2000" dirty="0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name 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= </a:t>
              </a:r>
              <a:r>
                <a:rPr lang="en" altLang="ko-Kore-KR" sz="200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""</a:t>
              </a:r>
              <a:br>
                <a:rPr lang="en" altLang="ko-Kore-KR" sz="200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" altLang="ko-Kore-KR" sz="200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" altLang="ko-Kore-KR" sz="2000" dirty="0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age 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= </a:t>
              </a:r>
              <a: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b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" altLang="ko-Kore-KR" sz="2000" dirty="0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breed 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= </a:t>
              </a:r>
              <a:r>
                <a:rPr lang="en" altLang="ko-Kore-KR" sz="200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""</a:t>
              </a:r>
              <a:br>
                <a:rPr lang="en" altLang="ko-Kore-KR" sz="200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" altLang="ko-Kore-KR" sz="200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" altLang="ko-Kore-KR" sz="2000" dirty="0" err="1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fur_color</a:t>
              </a:r>
              <a:r>
                <a:rPr lang="en" altLang="ko-Kore-KR" sz="2000" dirty="0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= </a:t>
              </a:r>
              <a:r>
                <a:rPr lang="en" altLang="ko-Kore-KR" sz="200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""</a:t>
              </a:r>
              <a:br>
                <a:rPr lang="en" altLang="ko-Kore-KR" sz="200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altLang="ko-KR" sz="200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…</a:t>
              </a:r>
              <a:endParaRPr lang="ko-KR" altLang="en-US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생성자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66B3B1E-BC80-C1B3-2CFA-D4A901B3C24E}"/>
              </a:ext>
            </a:extLst>
          </p:cNvPr>
          <p:cNvGrpSpPr/>
          <p:nvPr/>
        </p:nvGrpSpPr>
        <p:grpSpPr>
          <a:xfrm>
            <a:off x="408305" y="3688332"/>
            <a:ext cx="11375389" cy="2267207"/>
            <a:chOff x="408305" y="2357097"/>
            <a:chExt cx="11375389" cy="226720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CD9034D-9ED9-DB4D-0EEE-925C2FD4249A}"/>
                </a:ext>
              </a:extLst>
            </p:cNvPr>
            <p:cNvSpPr/>
            <p:nvPr/>
          </p:nvSpPr>
          <p:spPr>
            <a:xfrm>
              <a:off x="408306" y="2357097"/>
              <a:ext cx="11375388" cy="2267207"/>
            </a:xfrm>
            <a:prstGeom prst="rect">
              <a:avLst/>
            </a:prstGeom>
            <a:solidFill>
              <a:srgbClr val="212121"/>
            </a:solidFill>
            <a:ln>
              <a:solidFill>
                <a:srgbClr val="2121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498304E-5DD6-3E72-1081-3D2A924E4058}"/>
                </a:ext>
              </a:extLst>
            </p:cNvPr>
            <p:cNvSpPr txBox="1"/>
            <p:nvPr/>
          </p:nvSpPr>
          <p:spPr>
            <a:xfrm>
              <a:off x="408305" y="2377535"/>
              <a:ext cx="11375387" cy="22467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 altLang="ko-Kore-KR" sz="2000" i="1" dirty="0">
                  <a:solidFill>
                    <a:srgbClr val="C792EA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class </a:t>
              </a:r>
              <a:r>
                <a:rPr lang="en" altLang="ko-Kore-KR" sz="2000" dirty="0">
                  <a:solidFill>
                    <a:srgbClr val="FFCB6B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Dog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b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" altLang="ko-Kore-KR" sz="2000" i="1" dirty="0">
                  <a:solidFill>
                    <a:srgbClr val="C792EA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" altLang="ko-Kore-KR" sz="2000" i="1" dirty="0">
                  <a:solidFill>
                    <a:srgbClr val="82AA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__</a:t>
              </a:r>
              <a:r>
                <a:rPr lang="en" altLang="ko-Kore-KR" sz="2000" i="1" dirty="0" err="1">
                  <a:solidFill>
                    <a:srgbClr val="82AA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init</a:t>
              </a:r>
              <a:r>
                <a:rPr lang="en" altLang="ko-Kore-KR" sz="2000" i="1" dirty="0">
                  <a:solidFill>
                    <a:srgbClr val="82AA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__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" altLang="ko-Kore-KR" sz="2000" i="1" dirty="0">
                  <a:solidFill>
                    <a:srgbClr val="FF5370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self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name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age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breed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" altLang="ko-Kore-KR" sz="2000" dirty="0" err="1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fur_color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):</a:t>
              </a:r>
              <a:b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    </a:t>
              </a:r>
              <a:r>
                <a:rPr lang="en" altLang="ko-Kore-KR" sz="2000" i="1" dirty="0" err="1">
                  <a:solidFill>
                    <a:srgbClr val="FF5370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self</a:t>
              </a:r>
              <a:r>
                <a:rPr lang="en" altLang="ko-Kore-KR" sz="2000" dirty="0" err="1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" altLang="ko-Kore-KR" sz="2000" dirty="0" err="1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name</a:t>
              </a:r>
              <a:r>
                <a:rPr lang="en" altLang="ko-Kore-KR" sz="2000" dirty="0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= </a:t>
              </a:r>
              <a: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name</a:t>
              </a:r>
              <a:b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    </a:t>
              </a:r>
              <a:r>
                <a:rPr lang="en" altLang="ko-Kore-KR" sz="2000" i="1" dirty="0" err="1">
                  <a:solidFill>
                    <a:srgbClr val="FF5370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self</a:t>
              </a:r>
              <a:r>
                <a:rPr lang="en" altLang="ko-Kore-KR" sz="2000" dirty="0" err="1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" altLang="ko-Kore-KR" sz="2000" dirty="0" err="1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age</a:t>
              </a:r>
              <a:r>
                <a:rPr lang="en" altLang="ko-Kore-KR" sz="2000" dirty="0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= </a:t>
              </a:r>
              <a: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age</a:t>
              </a:r>
              <a:b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    </a:t>
              </a:r>
              <a:r>
                <a:rPr lang="en" altLang="ko-Kore-KR" sz="2000" i="1" dirty="0" err="1">
                  <a:solidFill>
                    <a:srgbClr val="FF5370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self</a:t>
              </a:r>
              <a:r>
                <a:rPr lang="en" altLang="ko-Kore-KR" sz="2000" dirty="0" err="1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" altLang="ko-Kore-KR" sz="2000" dirty="0" err="1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breed</a:t>
              </a:r>
              <a:r>
                <a:rPr lang="en" altLang="ko-Kore-KR" sz="2000" dirty="0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= </a:t>
              </a:r>
              <a: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breed</a:t>
              </a:r>
              <a:b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" altLang="ko-Kore-KR" sz="2000" dirty="0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       </a:t>
              </a:r>
              <a:r>
                <a:rPr lang="en" altLang="ko-Kore-KR" sz="2000" i="1" dirty="0" err="1">
                  <a:solidFill>
                    <a:srgbClr val="FF5370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self</a:t>
              </a:r>
              <a:r>
                <a:rPr lang="en" altLang="ko-Kore-KR" sz="2000" dirty="0" err="1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" altLang="ko-Kore-KR" sz="2000" dirty="0" err="1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fur_color</a:t>
              </a:r>
              <a:r>
                <a:rPr lang="en" altLang="ko-Kore-KR" sz="2000" dirty="0">
                  <a:solidFill>
                    <a:srgbClr val="EEFF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" altLang="ko-Kore-KR" sz="2000" dirty="0">
                  <a:solidFill>
                    <a:srgbClr val="89DDFF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= </a:t>
              </a:r>
              <a:r>
                <a:rPr lang="en" altLang="ko-Kore-KR" sz="2000" dirty="0" err="1">
                  <a:solidFill>
                    <a:srgbClr val="F78C6C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fur_color</a:t>
              </a:r>
              <a:endParaRPr lang="en" altLang="ko-Kore-KR" sz="2000" dirty="0">
                <a:solidFill>
                  <a:srgbClr val="F78C6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altLang="ko-KR" sz="2000" dirty="0">
                  <a:solidFill>
                    <a:srgbClr val="C3E88D"/>
                  </a:solidFill>
                  <a:effectLst/>
                  <a:latin typeface="Consolas" panose="020B0609020204030204" pitchFamily="49" charset="0"/>
                  <a:cs typeface="Consolas" panose="020B0609020204030204" pitchFamily="49" charset="0"/>
                </a:rPr>
                <a:t>…</a:t>
              </a:r>
              <a:endParaRPr lang="en" altLang="ko-Kore-KR" sz="2000" dirty="0">
                <a:solidFill>
                  <a:srgbClr val="EEFFF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8F27BC5-9D90-7227-1C76-363044C704DB}"/>
              </a:ext>
            </a:extLst>
          </p:cNvPr>
          <p:cNvSpPr txBox="1"/>
          <p:nvPr/>
        </p:nvSpPr>
        <p:spPr>
          <a:xfrm>
            <a:off x="7896540" y="5087851"/>
            <a:ext cx="3568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dirty="0">
                <a:solidFill>
                  <a:srgbClr val="C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Constructor (</a:t>
            </a:r>
            <a:r>
              <a:rPr kumimoji="1" lang="ko-KR" altLang="en-US" sz="2000" dirty="0">
                <a:solidFill>
                  <a:srgbClr val="C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생성자</a:t>
            </a:r>
            <a:r>
              <a:rPr kumimoji="1" lang="en-US" altLang="ko-Kore-KR" sz="2000" dirty="0">
                <a:solidFill>
                  <a:srgbClr val="C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  <a:p>
            <a:r>
              <a:rPr kumimoji="1" lang="en-US" altLang="ko-Kore-KR" sz="2000" dirty="0">
                <a:solidFill>
                  <a:srgbClr val="C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Object </a:t>
            </a:r>
            <a:r>
              <a:rPr kumimoji="1" lang="ko-KR" altLang="en-US" sz="2000" dirty="0">
                <a:solidFill>
                  <a:srgbClr val="C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초기화를 담당하는 메서드</a:t>
            </a:r>
            <a:endParaRPr kumimoji="1" lang="ko-Kore-KR" altLang="en-US" sz="2000" dirty="0">
              <a:solidFill>
                <a:srgbClr val="C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아래쪽 화살표[D] 13">
            <a:extLst>
              <a:ext uri="{FF2B5EF4-FFF2-40B4-BE49-F238E27FC236}">
                <a16:creationId xmlns:a16="http://schemas.microsoft.com/office/drawing/2014/main" id="{C2F80C1F-4480-2F49-7534-747A274DC903}"/>
              </a:ext>
            </a:extLst>
          </p:cNvPr>
          <p:cNvSpPr/>
          <p:nvPr/>
        </p:nvSpPr>
        <p:spPr>
          <a:xfrm>
            <a:off x="5853682" y="3300049"/>
            <a:ext cx="484632" cy="279001"/>
          </a:xfrm>
          <a:prstGeom prst="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95978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11313</TotalTime>
  <Words>422</Words>
  <Application>Microsoft Macintosh PowerPoint</Application>
  <PresentationFormat>와이드스크린</PresentationFormat>
  <Paragraphs>57</Paragraphs>
  <Slides>12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Pretendard</vt:lpstr>
      <vt:lpstr>Pretendard Black</vt:lpstr>
      <vt:lpstr>Calibri</vt:lpstr>
      <vt:lpstr>Pretendard ExtraBold</vt:lpstr>
      <vt:lpstr>Consolas</vt:lpstr>
      <vt:lpstr>맑은 고딕</vt:lpstr>
      <vt:lpstr>Calibri Light</vt:lpstr>
      <vt:lpstr>Pretendard Medium</vt:lpstr>
      <vt:lpstr>Arial</vt:lpstr>
      <vt:lpstr>Office 테마</vt:lpstr>
      <vt:lpstr>클래스의 이해 - 1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송기태</cp:lastModifiedBy>
  <cp:revision>60</cp:revision>
  <dcterms:created xsi:type="dcterms:W3CDTF">2023-07-12T08:16:29Z</dcterms:created>
  <dcterms:modified xsi:type="dcterms:W3CDTF">2023-09-13T11:01:13Z</dcterms:modified>
</cp:coreProperties>
</file>

<file path=docProps/thumbnail.jpeg>
</file>